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70" r:id="rId14"/>
    <p:sldId id="275" r:id="rId15"/>
    <p:sldId id="276" r:id="rId16"/>
    <p:sldId id="265" r:id="rId17"/>
    <p:sldId id="266" r:id="rId18"/>
    <p:sldId id="271" r:id="rId19"/>
    <p:sldId id="277" r:id="rId20"/>
    <p:sldId id="272" r:id="rId21"/>
    <p:sldId id="273" r:id="rId22"/>
    <p:sldId id="281" r:id="rId23"/>
    <p:sldId id="282" r:id="rId24"/>
    <p:sldId id="283" r:id="rId25"/>
    <p:sldId id="279" r:id="rId26"/>
    <p:sldId id="274" r:id="rId27"/>
    <p:sldId id="285" r:id="rId28"/>
    <p:sldId id="28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101092"/>
    <a:srgbClr val="990000"/>
    <a:srgbClr val="34BFC6"/>
    <a:srgbClr val="660033"/>
    <a:srgbClr val="660066"/>
    <a:srgbClr val="9900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CAA6E-8801-4449-A112-681BFB2D9330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D6BA6DA2-9995-4BFC-A516-F9140691DF15}">
      <dgm:prSet/>
      <dgm:spPr/>
      <dgm:t>
        <a:bodyPr/>
        <a:lstStyle/>
        <a:p>
          <a:pPr rtl="0"/>
          <a:r>
            <a:rPr lang="ru-RU" b="1" dirty="0" smtClean="0"/>
            <a:t>Цель:</a:t>
          </a:r>
          <a:endParaRPr lang="ru-RU" b="1" dirty="0"/>
        </a:p>
      </dgm:t>
    </dgm:pt>
    <dgm:pt modelId="{C3645A5E-F8C5-45F9-8828-6CBDAB1B4CDF}" type="parTrans" cxnId="{6235C326-3A58-4783-8112-A2F6A13CE057}">
      <dgm:prSet/>
      <dgm:spPr/>
      <dgm:t>
        <a:bodyPr/>
        <a:lstStyle/>
        <a:p>
          <a:endParaRPr lang="ru-RU"/>
        </a:p>
      </dgm:t>
    </dgm:pt>
    <dgm:pt modelId="{C8AF794C-2C5E-443F-85F0-455AB2B2AEC4}" type="sibTrans" cxnId="{6235C326-3A58-4783-8112-A2F6A13CE057}">
      <dgm:prSet/>
      <dgm:spPr/>
      <dgm:t>
        <a:bodyPr/>
        <a:lstStyle/>
        <a:p>
          <a:endParaRPr lang="ru-RU"/>
        </a:p>
      </dgm:t>
    </dgm:pt>
    <dgm:pt modelId="{74108BB0-B2AB-4B60-B084-2809E1EA5010}" type="pres">
      <dgm:prSet presAssocID="{914CAA6E-8801-4449-A112-681BFB2D93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B620AB-2065-490C-AE1E-3AD6B45699C9}" type="pres">
      <dgm:prSet presAssocID="{D6BA6DA2-9995-4BFC-A516-F9140691DF1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35C326-3A58-4783-8112-A2F6A13CE057}" srcId="{914CAA6E-8801-4449-A112-681BFB2D9330}" destId="{D6BA6DA2-9995-4BFC-A516-F9140691DF15}" srcOrd="0" destOrd="0" parTransId="{C3645A5E-F8C5-45F9-8828-6CBDAB1B4CDF}" sibTransId="{C8AF794C-2C5E-443F-85F0-455AB2B2AEC4}"/>
    <dgm:cxn modelId="{275011D4-95B6-40D9-A0BC-22B5A191E6BB}" type="presOf" srcId="{914CAA6E-8801-4449-A112-681BFB2D9330}" destId="{74108BB0-B2AB-4B60-B084-2809E1EA5010}" srcOrd="0" destOrd="0" presId="urn:microsoft.com/office/officeart/2005/8/layout/process1"/>
    <dgm:cxn modelId="{FD6CF7D0-1581-4CC9-87AE-F6BB43CD9836}" type="presOf" srcId="{D6BA6DA2-9995-4BFC-A516-F9140691DF15}" destId="{9FB620AB-2065-490C-AE1E-3AD6B45699C9}" srcOrd="0" destOrd="0" presId="urn:microsoft.com/office/officeart/2005/8/layout/process1"/>
    <dgm:cxn modelId="{8AC77B99-E027-498C-A0BE-FFEAEB20FCFE}" type="presParOf" srcId="{74108BB0-B2AB-4B60-B084-2809E1EA5010}" destId="{9FB620AB-2065-490C-AE1E-3AD6B45699C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5632BC-F5FB-4E58-A66F-B9871A130116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/>
      <dgm:spPr/>
      <dgm:t>
        <a:bodyPr/>
        <a:lstStyle/>
        <a:p>
          <a:endParaRPr lang="ru-RU"/>
        </a:p>
      </dgm:t>
    </dgm:pt>
    <dgm:pt modelId="{D9558920-6754-4B86-9B33-E717BBD72C96}">
      <dgm:prSet/>
      <dgm:spPr/>
      <dgm:t>
        <a:bodyPr/>
        <a:lstStyle/>
        <a:p>
          <a:pPr algn="ctr" rtl="0"/>
          <a:r>
            <a:rPr lang="ru-RU" b="1" dirty="0" smtClean="0"/>
            <a:t>ТВОРЧЕСКИХ УСПЕХОВ!</a:t>
          </a:r>
          <a:endParaRPr lang="ru-RU" b="1" dirty="0"/>
        </a:p>
      </dgm:t>
    </dgm:pt>
    <dgm:pt modelId="{118C7799-E881-419F-9C79-92E2214DCD31}" type="parTrans" cxnId="{C0DFC780-2685-4759-901A-01B2A9C02E77}">
      <dgm:prSet/>
      <dgm:spPr/>
      <dgm:t>
        <a:bodyPr/>
        <a:lstStyle/>
        <a:p>
          <a:endParaRPr lang="ru-RU"/>
        </a:p>
      </dgm:t>
    </dgm:pt>
    <dgm:pt modelId="{D90D3C14-E265-479D-8C88-E2CA3CEC2FCF}" type="sibTrans" cxnId="{C0DFC780-2685-4759-901A-01B2A9C02E77}">
      <dgm:prSet/>
      <dgm:spPr/>
      <dgm:t>
        <a:bodyPr/>
        <a:lstStyle/>
        <a:p>
          <a:endParaRPr lang="ru-RU"/>
        </a:p>
      </dgm:t>
    </dgm:pt>
    <dgm:pt modelId="{845C637F-450C-4BD7-9368-64B646FC60AA}" type="pres">
      <dgm:prSet presAssocID="{555632BC-F5FB-4E58-A66F-B9871A1301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D4493-5D0B-415E-A466-D3E44FD7DED3}" type="pres">
      <dgm:prSet presAssocID="{D9558920-6754-4B86-9B33-E717BBD72C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DFC780-2685-4759-901A-01B2A9C02E77}" srcId="{555632BC-F5FB-4E58-A66F-B9871A130116}" destId="{D9558920-6754-4B86-9B33-E717BBD72C96}" srcOrd="0" destOrd="0" parTransId="{118C7799-E881-419F-9C79-92E2214DCD31}" sibTransId="{D90D3C14-E265-479D-8C88-E2CA3CEC2FCF}"/>
    <dgm:cxn modelId="{01B4707B-1656-4FC5-8938-61381B0BCCD2}" type="presOf" srcId="{D9558920-6754-4B86-9B33-E717BBD72C96}" destId="{127D4493-5D0B-415E-A466-D3E44FD7DED3}" srcOrd="0" destOrd="0" presId="urn:microsoft.com/office/officeart/2005/8/layout/vList2"/>
    <dgm:cxn modelId="{F5F55BA0-AD2F-4139-9AC6-3811FBEAE3D1}" type="presOf" srcId="{555632BC-F5FB-4E58-A66F-B9871A130116}" destId="{845C637F-450C-4BD7-9368-64B646FC60AA}" srcOrd="0" destOrd="0" presId="urn:microsoft.com/office/officeart/2005/8/layout/vList2"/>
    <dgm:cxn modelId="{36029E94-69F1-40DC-99EF-B94329C10A97}" type="presParOf" srcId="{845C637F-450C-4BD7-9368-64B646FC60AA}" destId="{127D4493-5D0B-415E-A466-D3E44FD7DE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620AB-2065-490C-AE1E-3AD6B45699C9}">
      <dsp:nvSpPr>
        <dsp:cNvPr id="0" name=""/>
        <dsp:cNvSpPr/>
      </dsp:nvSpPr>
      <dsp:spPr>
        <a:xfrm>
          <a:off x="2441" y="0"/>
          <a:ext cx="4995776" cy="923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Цель:</a:t>
          </a:r>
          <a:endParaRPr lang="ru-RU" sz="4100" b="1" kern="1200" dirty="0"/>
        </a:p>
      </dsp:txBody>
      <dsp:txXfrm>
        <a:off x="29484" y="27043"/>
        <a:ext cx="4941690" cy="869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D4493-5D0B-415E-A466-D3E44FD7DED3}">
      <dsp:nvSpPr>
        <dsp:cNvPr id="0" name=""/>
        <dsp:cNvSpPr/>
      </dsp:nvSpPr>
      <dsp:spPr>
        <a:xfrm>
          <a:off x="0" y="5364"/>
          <a:ext cx="8815186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ТВОРЧЕСКИХ УСПЕХОВ!</a:t>
          </a:r>
          <a:endParaRPr lang="ru-RU" sz="3900" b="1" kern="1200" dirty="0"/>
        </a:p>
      </dsp:txBody>
      <dsp:txXfrm>
        <a:off x="44549" y="49913"/>
        <a:ext cx="8726088" cy="82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2BE3E3-F57F-4DB9-A9CA-6EF834CAFAF7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EECE0E-B50D-4A8C-A2BA-1007B73EC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19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787F-4BEB-4814-825F-ABAE183B3F69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AC8C8-1E5D-486D-A808-377F1E268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B64E7-1F69-47D1-A5B1-BE2A310A3099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D2A7A-FF7E-400A-B1E4-3405F6631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1873-2C4B-44CD-A457-701B93D60A4F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3224D-317E-42BD-9D6F-A73A91387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0124B-53A1-4215-B878-F588A6B818EF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A835-1005-4C32-8B0C-545935B2A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08837-213F-4B70-88F2-86BE9793BA95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720F-D8DF-4768-B7FA-DE435CC57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7C82-9F4E-455C-A8D7-006F6118CFA9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B8F8B-E8CD-4076-87A7-DD8D5B1EC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A44A1-8E2F-4887-9096-4640E2C6DDA7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BE0A-EC32-40B9-BBFA-1640AD00C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C213-20C4-4B31-BBB5-96C2CC1EAEAD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9977B-AE95-4801-941D-6AE15944B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8F105-A16E-4376-A1B3-04B0712AD7B5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1F7B-CBDD-4564-896B-B5E5E5F32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FB46-4227-49E6-810F-B65E0314FC04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C0E1-DD6E-4D90-A6DF-520A24DEA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4771-F178-459B-B245-44DC4244E84A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598A-2F29-4C76-8FAE-385ED9C62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642ED5-B819-4142-8151-65BC9CD29E7A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E3C3EA-2F61-4839-B265-BE3BA65FF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84213" y="1700213"/>
            <a:ext cx="7858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«СОЗДАНИЕ ЕДИНОГО ОБРАЗОВАТЕЛЬНОГО ПРОСТРАНСТВА</a:t>
            </a:r>
            <a:endParaRPr lang="ru-RU" sz="3200" b="1">
              <a:solidFill>
                <a:srgbClr val="002060"/>
              </a:solidFill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3200" b="1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«ДЕТСКИЙ САД – СЕМЬЯ» </a:t>
            </a:r>
            <a:endParaRPr lang="ru-RU" sz="3200" b="1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algn="ctr" eaLnBrk="0" hangingPunct="0"/>
            <a:endParaRPr lang="ru-RU" sz="3600" b="1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345" name="Picture 9" descr="MPj040681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933825"/>
            <a:ext cx="3960812" cy="2640013"/>
          </a:xfrm>
          <a:prstGeom prst="rect">
            <a:avLst/>
          </a:prstGeom>
          <a:noFill/>
          <a:ln w="57150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571500" y="1000125"/>
            <a:ext cx="8001000" cy="2071688"/>
          </a:xfrm>
          <a:prstGeom prst="flowChartAlternateProcess">
            <a:avLst/>
          </a:prstGeom>
          <a:solidFill>
            <a:srgbClr val="34B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3 часть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Педагогическая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 мастерская</a:t>
            </a:r>
          </a:p>
        </p:txBody>
      </p:sp>
      <p:pic>
        <p:nvPicPr>
          <p:cNvPr id="23558" name="Picture 6" descr="J0234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500438"/>
            <a:ext cx="3168650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38" y="142875"/>
          <a:ext cx="7929562" cy="6588647"/>
        </p:xfrm>
        <a:graphic>
          <a:graphicData uri="http://schemas.openxmlformats.org/drawingml/2006/table">
            <a:tbl>
              <a:tblPr/>
              <a:tblGrid>
                <a:gridCol w="2422525"/>
                <a:gridCol w="3470275"/>
                <a:gridCol w="2036762"/>
              </a:tblGrid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Блоки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6" marR="4496" marT="4496" marB="44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Задачи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6" marR="4496" marT="4496" marB="44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Формы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6" marR="4496" marT="4496" marB="44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12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Педагогическое просвещение родителей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 группа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6" marR="4496" marT="4496" marB="44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Повышение педагогической грамотности родителей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6" marR="4496" marT="4496" marB="44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96" marR="4496" marT="4496" marB="44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35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Включение родителей в деятельность ДОУ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 группа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6" marR="4496" marT="4496" marB="44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Создание условий для включения родителей в планирование, организацию и контроль за деятельностью ДУ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6" marR="4496" marT="4496" marB="44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96" marR="4496" marT="4496" marB="44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69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Инновационные, нетрадиционные формы взаимодействия с родителями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3 группа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6" marR="4496" marT="4496" marB="44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Активизация участия родителей в воспитании детей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6" marR="4496" marT="4496" marB="44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96" marR="4496" marT="4496" marB="44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WordArt 6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67691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Традиционные формы</a:t>
            </a:r>
          </a:p>
        </p:txBody>
      </p:sp>
      <p:sp>
        <p:nvSpPr>
          <p:cNvPr id="108553" name="Oval 9"/>
          <p:cNvSpPr>
            <a:spLocks noChangeArrowheads="1"/>
          </p:cNvSpPr>
          <p:nvPr/>
        </p:nvSpPr>
        <p:spPr bwMode="auto">
          <a:xfrm>
            <a:off x="395288" y="1844675"/>
            <a:ext cx="2808287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БЕСЕДЫ</a:t>
            </a:r>
          </a:p>
          <a:p>
            <a:pPr algn="ctr"/>
            <a:r>
              <a:rPr lang="ru-RU">
                <a:latin typeface="Times New Roman" pitchFamily="18" charset="0"/>
              </a:rPr>
              <a:t>КОНСУЛЬТАЦИИ</a:t>
            </a:r>
          </a:p>
        </p:txBody>
      </p:sp>
      <p:sp>
        <p:nvSpPr>
          <p:cNvPr id="108554" name="Oval 10"/>
          <p:cNvSpPr>
            <a:spLocks noChangeArrowheads="1"/>
          </p:cNvSpPr>
          <p:nvPr/>
        </p:nvSpPr>
        <p:spPr bwMode="auto">
          <a:xfrm>
            <a:off x="5867400" y="1773238"/>
            <a:ext cx="2879725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ОБЩИЕ И ГРУППОВЫЕ </a:t>
            </a:r>
          </a:p>
          <a:p>
            <a:pPr algn="ctr"/>
            <a:r>
              <a:rPr lang="ru-RU">
                <a:latin typeface="Times New Roman" pitchFamily="18" charset="0"/>
              </a:rPr>
              <a:t>СОБРАНИЯ</a:t>
            </a:r>
          </a:p>
        </p:txBody>
      </p:sp>
      <p:sp>
        <p:nvSpPr>
          <p:cNvPr id="108555" name="Oval 11"/>
          <p:cNvSpPr>
            <a:spLocks noChangeArrowheads="1"/>
          </p:cNvSpPr>
          <p:nvPr/>
        </p:nvSpPr>
        <p:spPr bwMode="auto">
          <a:xfrm>
            <a:off x="395288" y="4437063"/>
            <a:ext cx="2808287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НАГЛЯДНАЯ </a:t>
            </a:r>
          </a:p>
          <a:p>
            <a:pPr algn="ctr"/>
            <a:r>
              <a:rPr lang="ru-RU">
                <a:latin typeface="Times New Roman" pitchFamily="18" charset="0"/>
              </a:rPr>
              <a:t>ПРОПАГАНДА</a:t>
            </a:r>
          </a:p>
        </p:txBody>
      </p:sp>
      <p:sp>
        <p:nvSpPr>
          <p:cNvPr id="108556" name="Oval 12"/>
          <p:cNvSpPr>
            <a:spLocks noChangeArrowheads="1"/>
          </p:cNvSpPr>
          <p:nvPr/>
        </p:nvSpPr>
        <p:spPr bwMode="auto">
          <a:xfrm>
            <a:off x="5724525" y="4581525"/>
            <a:ext cx="2879725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ПОСЕЩЕНИЕ СЕМЬИ</a:t>
            </a:r>
          </a:p>
        </p:txBody>
      </p:sp>
      <p:sp>
        <p:nvSpPr>
          <p:cNvPr id="25606" name="Line 13"/>
          <p:cNvSpPr>
            <a:spLocks noChangeShapeType="1"/>
          </p:cNvSpPr>
          <p:nvPr/>
        </p:nvSpPr>
        <p:spPr bwMode="auto">
          <a:xfrm flipH="1">
            <a:off x="1692275" y="1484313"/>
            <a:ext cx="2808288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14"/>
          <p:cNvSpPr>
            <a:spLocks noChangeShapeType="1"/>
          </p:cNvSpPr>
          <p:nvPr/>
        </p:nvSpPr>
        <p:spPr bwMode="auto">
          <a:xfrm>
            <a:off x="4427538" y="1484313"/>
            <a:ext cx="2881312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16"/>
          <p:cNvSpPr>
            <a:spLocks noChangeShapeType="1"/>
          </p:cNvSpPr>
          <p:nvPr/>
        </p:nvSpPr>
        <p:spPr bwMode="auto">
          <a:xfrm>
            <a:off x="4427538" y="1484313"/>
            <a:ext cx="2665412" cy="3097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Line 17"/>
          <p:cNvSpPr>
            <a:spLocks noChangeShapeType="1"/>
          </p:cNvSpPr>
          <p:nvPr/>
        </p:nvSpPr>
        <p:spPr bwMode="auto">
          <a:xfrm flipH="1">
            <a:off x="2124075" y="1484313"/>
            <a:ext cx="2303463" cy="295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  <p:bldP spid="108553" grpId="0" animBg="1"/>
      <p:bldP spid="108554" grpId="0" animBg="1"/>
      <p:bldP spid="108555" grpId="0" animBg="1"/>
      <p:bldP spid="1085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101092"/>
                </a:solidFill>
                <a:latin typeface="Book Antiqua" pitchFamily="18" charset="0"/>
              </a:rPr>
              <a:t>ИНФОРМАЦИОННО – АНАЛИТИЧЕСКИЕ;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400" b="1" i="1" smtClean="0">
              <a:solidFill>
                <a:srgbClr val="101092"/>
              </a:solidFill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101092"/>
                </a:solidFill>
                <a:latin typeface="Book Antiqua" pitchFamily="18" charset="0"/>
              </a:rPr>
              <a:t>ДОСУГОВЫЕ;</a:t>
            </a:r>
          </a:p>
          <a:p>
            <a:pPr eaLnBrk="1" hangingPunct="1">
              <a:buFont typeface="Wingdings" pitchFamily="2" charset="2"/>
              <a:buNone/>
            </a:pPr>
            <a:endParaRPr lang="ru-RU" sz="2400" b="1" i="1" smtClean="0">
              <a:solidFill>
                <a:srgbClr val="101092"/>
              </a:solidFill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101092"/>
                </a:solidFill>
                <a:latin typeface="Book Antiqua" pitchFamily="18" charset="0"/>
              </a:rPr>
              <a:t>ПОЗНАВАТЕЛЬНЫЕ;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400" b="1" i="1" smtClean="0">
              <a:solidFill>
                <a:srgbClr val="101092"/>
              </a:solidFill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101092"/>
                </a:solidFill>
                <a:latin typeface="Book Antiqua" pitchFamily="18" charset="0"/>
              </a:rPr>
              <a:t>НАГЛЯДНО – ИНФОРМАЦИОННЫЕ;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400" b="1" i="1" smtClean="0">
              <a:solidFill>
                <a:srgbClr val="101092"/>
              </a:solidFill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101092"/>
                </a:solidFill>
                <a:latin typeface="Book Antiqua" pitchFamily="18" charset="0"/>
              </a:rPr>
              <a:t>КОНТРОЛЬНО – ОЦЕНОЧНЫЙ БЛОК.</a:t>
            </a:r>
          </a:p>
          <a:p>
            <a:pPr eaLnBrk="1" hangingPunct="1"/>
            <a:endParaRPr lang="ru-RU" sz="2400" i="1" smtClean="0">
              <a:solidFill>
                <a:srgbClr val="0000FF"/>
              </a:solidFill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ru-RU" sz="2400" i="1" smtClean="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131076" name="WordArt 4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54483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НОВЫЕ ФОРМЫ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ВЗАИМОДЕЙСТВИЯ С СЕМЬЁЙ.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131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158163" cy="5832475"/>
          </a:xfrm>
        </p:spPr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u="sng" dirty="0">
                <a:latin typeface="Arial Black" pitchFamily="34" charset="0"/>
              </a:rPr>
              <a:t>Информаци</a:t>
            </a:r>
            <a:r>
              <a:rPr lang="ru-RU" sz="2400" dirty="0">
                <a:latin typeface="Arial Black" pitchFamily="34" charset="0"/>
              </a:rPr>
              <a:t>о</a:t>
            </a:r>
            <a:r>
              <a:rPr lang="ru-RU" sz="2400" u="sng" dirty="0">
                <a:latin typeface="Arial Black" pitchFamily="34" charset="0"/>
              </a:rPr>
              <a:t>нно – аналитическая форма</a:t>
            </a:r>
            <a:r>
              <a:rPr lang="ru-RU" sz="2400" dirty="0">
                <a:latin typeface="Arial Black" pitchFamily="34" charset="0"/>
              </a:rPr>
              <a:t>-</a:t>
            </a:r>
            <a:r>
              <a:rPr lang="ru-RU" sz="2400" dirty="0">
                <a:solidFill>
                  <a:srgbClr val="CC6600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это сбор, обработка данных о каждой семье. Наличие у родителей необходимых педагогических знаний. Отношение к ребёнку,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учёт запросов, интересов.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2400" dirty="0">
              <a:solidFill>
                <a:srgbClr val="CC6600"/>
              </a:solidFill>
              <a:latin typeface="Arial Black" pitchFamily="34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u="sng" dirty="0" err="1">
                <a:solidFill>
                  <a:schemeClr val="tx2"/>
                </a:solidFill>
                <a:latin typeface="Arial Black" pitchFamily="34" charset="0"/>
              </a:rPr>
              <a:t>Досуговые</a:t>
            </a:r>
            <a:r>
              <a:rPr lang="ru-RU" sz="2400" u="sng" dirty="0">
                <a:solidFill>
                  <a:schemeClr val="tx2"/>
                </a:solidFill>
                <a:latin typeface="Arial Black" pitchFamily="34" charset="0"/>
              </a:rPr>
              <a:t> формы</a:t>
            </a:r>
            <a:r>
              <a:rPr lang="ru-RU" sz="2400" i="1" dirty="0">
                <a:solidFill>
                  <a:schemeClr val="tx2"/>
                </a:solidFill>
                <a:latin typeface="Arial Black" pitchFamily="34" charset="0"/>
              </a:rPr>
              <a:t>-</a:t>
            </a:r>
            <a:r>
              <a:rPr lang="ru-RU" sz="2400" i="1" dirty="0">
                <a:solidFill>
                  <a:srgbClr val="CC6600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это неформальные отношения между родителями и педагогами, проведение совместных праздников и досугов.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2400" dirty="0">
              <a:solidFill>
                <a:srgbClr val="CC6600"/>
              </a:solidFill>
              <a:latin typeface="Arial Black" pitchFamily="34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u="sng" dirty="0">
                <a:solidFill>
                  <a:schemeClr val="tx2"/>
                </a:solidFill>
                <a:latin typeface="Arial Black" pitchFamily="34" charset="0"/>
              </a:rPr>
              <a:t>Познавательные формы</a:t>
            </a:r>
            <a:r>
              <a:rPr lang="ru-RU" sz="2400" dirty="0">
                <a:solidFill>
                  <a:schemeClr val="tx2"/>
                </a:solidFill>
                <a:latin typeface="Arial Black" pitchFamily="34" charset="0"/>
              </a:rPr>
              <a:t>-</a:t>
            </a:r>
            <a:r>
              <a:rPr lang="ru-RU" sz="2400" dirty="0">
                <a:solidFill>
                  <a:srgbClr val="CC6600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предназначены для ознакомления родителей с особенностями развития ребёнка, с методами и приёмами воспитания.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u="sng" dirty="0" smtClean="0">
                <a:solidFill>
                  <a:schemeClr val="tx2"/>
                </a:solidFill>
                <a:latin typeface="Arial Black" pitchFamily="34" charset="0"/>
              </a:rPr>
              <a:t>Наглядно </a:t>
            </a:r>
            <a:r>
              <a:rPr lang="ru-RU" sz="2400" u="sng" dirty="0">
                <a:solidFill>
                  <a:schemeClr val="tx2"/>
                </a:solidFill>
                <a:latin typeface="Arial Black" pitchFamily="34" charset="0"/>
              </a:rPr>
              <a:t>– информационные </a:t>
            </a:r>
            <a:r>
              <a:rPr lang="ru-RU" sz="2400" u="sng" dirty="0" smtClean="0">
                <a:solidFill>
                  <a:schemeClr val="tx2"/>
                </a:solidFill>
                <a:latin typeface="Arial Black" pitchFamily="34" charset="0"/>
              </a:rPr>
              <a:t>формы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ознакомление родителей с работой ДОУ, особенностями воспитания детей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u="sng" dirty="0" smtClean="0">
                <a:latin typeface="Arial Black" pitchFamily="34" charset="0"/>
              </a:rPr>
              <a:t>Контрольно – оценочный блок</a:t>
            </a:r>
            <a:r>
              <a:rPr lang="ru-RU" sz="2400" dirty="0" smtClean="0">
                <a:latin typeface="Arial Black" pitchFamily="34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это анализ эффективности мероприятий, проводимых в ДОУ.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Используется опрос, книги отзывов. Оценочные листы, диагностика и др.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2400" u="sng" dirty="0">
              <a:solidFill>
                <a:srgbClr val="002060"/>
              </a:solidFill>
              <a:latin typeface="Arial Black" pitchFamily="34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2400" dirty="0">
              <a:solidFill>
                <a:srgbClr val="CC6600"/>
              </a:solidFill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>
                <a:solidFill>
                  <a:srgbClr val="C00000"/>
                </a:solidFill>
              </a:rPr>
              <a:t>ВАРИАНТЫ ПРОЕКТОВ РАБОТЫ С РОДИТЕЛЯМИ.</a:t>
            </a:r>
          </a:p>
        </p:txBody>
      </p:sp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735013" y="2582863"/>
            <a:ext cx="35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66FF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3276600" y="35004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714375" y="1357313"/>
            <a:ext cx="8250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ВСТРЕЧИ С ИНТЕРЕСНЫМИ ЛЮДЬМИ –УЧАСТИЕ РОДИТЕЛЕЙ В ПРОВЕДЕНИИ  ЗАНЯТИЙ.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827088" y="2565400"/>
            <a:ext cx="66770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ПРОВЕДЕНИЕ КОНКУРСОВ- ВЫСТАВОК : </a:t>
            </a:r>
          </a:p>
          <a:p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«УМЕЛЫЕ РУКИ НЕ ЗНАЮТ СКУКИ»</a:t>
            </a:r>
          </a:p>
          <a:p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«ОВОЩНАЯ ФАНТАЗИЯ»</a:t>
            </a:r>
          </a:p>
          <a:p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«ЛУЧШИЙ ОСЕННИЙ БУКЕТ»</a:t>
            </a:r>
          </a:p>
          <a:p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«НАШИ СПИЦЫ – МАСТЕРИЦЫ»</a:t>
            </a:r>
          </a:p>
        </p:txBody>
      </p:sp>
      <p:sp>
        <p:nvSpPr>
          <p:cNvPr id="28678" name="Прямоугольник 7"/>
          <p:cNvSpPr>
            <a:spLocks noChangeArrowheads="1"/>
          </p:cNvSpPr>
          <p:nvPr/>
        </p:nvSpPr>
        <p:spPr bwMode="auto">
          <a:xfrm>
            <a:off x="827088" y="4652963"/>
            <a:ext cx="75326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ПРОВЕДЕНИЕ ПРАЗДНИКОВ И ДОСУГОВ :</a:t>
            </a:r>
          </a:p>
          <a:p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«ДЕНЬ ИМЕНИННИКА»</a:t>
            </a:r>
          </a:p>
          <a:p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«АРБУЗНИК»</a:t>
            </a:r>
          </a:p>
          <a:p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«МАСЛЕННИЦА»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4" grpId="0"/>
      <p:bldP spid="129035" grpId="0"/>
      <p:bldP spid="286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8038" y="1000125"/>
            <a:ext cx="505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ТЕАТРАЛИЗОВАННЫЕ ИГРЫ И</a:t>
            </a:r>
          </a:p>
          <a:p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ПРЕДСТАВЛЕНИЯ.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8688" y="2571750"/>
            <a:ext cx="5643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«ТРУДОВОЙ ДЕСАНТ»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57250" y="3786188"/>
            <a:ext cx="82867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НЕТРАДИЦИОННЫЕ РОДИТЕЛЬСКИЕ  СОБРАНИЯ:</a:t>
            </a:r>
          </a:p>
          <a:p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«СЧАСТЛИВЫЙ СЛУЧАЙ»</a:t>
            </a:r>
          </a:p>
          <a:p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«КРУГЛЫЙ СТОЛ»</a:t>
            </a:r>
          </a:p>
          <a:p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«ПЕДАГОГИЧЕСКОЕ ПОЛЕ ЧУДЕС»</a:t>
            </a:r>
          </a:p>
          <a:p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ЭКОЛОГИЧЕСКИЙ «КВН»</a:t>
            </a:r>
          </a:p>
          <a:p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«БРЕЙ – РИНГ» И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539750" y="260350"/>
            <a:ext cx="8001000" cy="3286125"/>
          </a:xfrm>
          <a:prstGeom prst="flowChartAlternateProcess">
            <a:avLst/>
          </a:prstGeom>
          <a:solidFill>
            <a:srgbClr val="34B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4 часть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Игровое упражнение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«Современные родители – какие они?»</a:t>
            </a:r>
          </a:p>
        </p:txBody>
      </p:sp>
      <p:pic>
        <p:nvPicPr>
          <p:cNvPr id="30727" name="Picture 7" descr="MPj043846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716338"/>
            <a:ext cx="4464050" cy="2981325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Comic Sans MS" pitchFamily="66" charset="0"/>
              </a:rPr>
              <a:t>ПСИХОЛОГИЧЕСКИЙ ПРАКТИКУМ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3448" y="1979603"/>
            <a:ext cx="776251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УЧИМСЯ ОБЩАТЬСЯ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С РОДИТЕЛЯМИ</a:t>
            </a:r>
          </a:p>
        </p:txBody>
      </p:sp>
      <p:pic>
        <p:nvPicPr>
          <p:cNvPr id="31748" name="Picture 4" descr="MCj043393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005263"/>
            <a:ext cx="32400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8" name="WordArt 14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7340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Принципы взаимодействия.</a:t>
            </a:r>
          </a:p>
        </p:txBody>
      </p:sp>
      <p:sp>
        <p:nvSpPr>
          <p:cNvPr id="32770" name="Text Box 35"/>
          <p:cNvSpPr txBox="1">
            <a:spLocks noChangeArrowheads="1"/>
          </p:cNvSpPr>
          <p:nvPr/>
        </p:nvSpPr>
        <p:spPr bwMode="auto">
          <a:xfrm>
            <a:off x="2824163" y="280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945" name="Text Box 41"/>
          <p:cNvSpPr txBox="1">
            <a:spLocks noChangeArrowheads="1"/>
          </p:cNvSpPr>
          <p:nvPr/>
        </p:nvSpPr>
        <p:spPr bwMode="auto">
          <a:xfrm>
            <a:off x="142875" y="1285875"/>
            <a:ext cx="5000625" cy="1200150"/>
          </a:xfrm>
          <a:prstGeom prst="rect">
            <a:avLst/>
          </a:prstGeom>
          <a:solidFill>
            <a:srgbClr val="BBE0E3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ДОБРОЖЕЛАТЕЛЬНЫЙ  СТИЛЬ </a:t>
            </a:r>
          </a:p>
          <a:p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ОБЩЕНИЯ.</a:t>
            </a:r>
          </a:p>
        </p:txBody>
      </p:sp>
      <p:sp>
        <p:nvSpPr>
          <p:cNvPr id="123954" name="Text Box 50"/>
          <p:cNvSpPr txBox="1">
            <a:spLocks noChangeArrowheads="1"/>
          </p:cNvSpPr>
          <p:nvPr/>
        </p:nvSpPr>
        <p:spPr bwMode="auto">
          <a:xfrm>
            <a:off x="714375" y="2714625"/>
            <a:ext cx="5572125" cy="461963"/>
          </a:xfrm>
          <a:prstGeom prst="rect">
            <a:avLst/>
          </a:prstGeom>
          <a:solidFill>
            <a:srgbClr val="BBE0E3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ИНДИВУДУАЛЬНЫЙ  ПОДХОД.</a:t>
            </a:r>
          </a:p>
        </p:txBody>
      </p:sp>
      <p:sp>
        <p:nvSpPr>
          <p:cNvPr id="123955" name="Text Box 51"/>
          <p:cNvSpPr txBox="1">
            <a:spLocks noChangeArrowheads="1"/>
          </p:cNvSpPr>
          <p:nvPr/>
        </p:nvSpPr>
        <p:spPr bwMode="auto">
          <a:xfrm>
            <a:off x="2786063" y="3357563"/>
            <a:ext cx="5072062" cy="461962"/>
          </a:xfrm>
          <a:prstGeom prst="rect">
            <a:avLst/>
          </a:prstGeom>
          <a:solidFill>
            <a:srgbClr val="BBE0E3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СОТРУДНИЧЕСТВО</a:t>
            </a:r>
          </a:p>
        </p:txBody>
      </p:sp>
      <p:sp>
        <p:nvSpPr>
          <p:cNvPr id="123956" name="Text Box 52"/>
          <p:cNvSpPr txBox="1">
            <a:spLocks noChangeArrowheads="1"/>
          </p:cNvSpPr>
          <p:nvPr/>
        </p:nvSpPr>
        <p:spPr bwMode="auto">
          <a:xfrm>
            <a:off x="4143375" y="4143375"/>
            <a:ext cx="4572000" cy="461963"/>
          </a:xfrm>
          <a:prstGeom prst="rect">
            <a:avLst/>
          </a:prstGeom>
          <a:solidFill>
            <a:srgbClr val="BBE0E3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СЕРЬЁЗНАЯ ПОДГОТОВКА.</a:t>
            </a:r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5214938" y="4929188"/>
            <a:ext cx="3929062" cy="514350"/>
          </a:xfrm>
          <a:prstGeom prst="rect">
            <a:avLst/>
          </a:prstGeom>
          <a:solidFill>
            <a:srgbClr val="BBE0E3"/>
          </a:solidFill>
          <a:ln w="57150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33"/>
                </a:solidFill>
                <a:latin typeface="Times New Roman" pitchFamily="18" charset="0"/>
              </a:rPr>
              <a:t>ДИНАМИЧНОСТЬ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8" grpId="0" animBg="1"/>
      <p:bldP spid="123945" grpId="0" animBg="1"/>
      <p:bldP spid="123954" grpId="0" animBg="1"/>
      <p:bldP spid="123955" grpId="0" animBg="1"/>
      <p:bldP spid="123956" grpId="0" animBg="1"/>
      <p:bldP spid="1239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 rot="10800000" flipV="1">
            <a:off x="1285875" y="2127250"/>
            <a:ext cx="6786563" cy="3478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повышение педагогического мастерства по взаимодействию с родителями в соответствии с принципами программы «Из детства – в отрочество».</a:t>
            </a:r>
            <a:endParaRPr lang="ru-RU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928794" y="571480"/>
          <a:ext cx="500066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571500" y="357188"/>
            <a:ext cx="8001000" cy="3286125"/>
          </a:xfrm>
          <a:prstGeom prst="flowChartAlternateProcess">
            <a:avLst/>
          </a:prstGeom>
          <a:solidFill>
            <a:srgbClr val="34B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5 часть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Практикум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«Решение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педагогических ситуаций»</a:t>
            </a:r>
          </a:p>
        </p:txBody>
      </p:sp>
      <p:pic>
        <p:nvPicPr>
          <p:cNvPr id="33795" name="Picture 3" descr="J0234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149725"/>
            <a:ext cx="2663825" cy="2159000"/>
          </a:xfrm>
          <a:prstGeom prst="rect">
            <a:avLst/>
          </a:prstGeom>
          <a:noFill/>
          <a:ln w="57150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571500" y="357188"/>
            <a:ext cx="8001000" cy="3286125"/>
          </a:xfrm>
          <a:prstGeom prst="flowChartAlternateProcess">
            <a:avLst/>
          </a:prstGeom>
          <a:solidFill>
            <a:srgbClr val="34B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6 часть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Игровое упражнение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«РОДИТЕЛЬСКОЕ СОБРАНИЕ»</a:t>
            </a:r>
          </a:p>
        </p:txBody>
      </p:sp>
      <p:pic>
        <p:nvPicPr>
          <p:cNvPr id="34824" name="Picture 8" descr="MCj023041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860800"/>
            <a:ext cx="38163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143000"/>
            <a:ext cx="8429625" cy="5454650"/>
          </a:xfrm>
          <a:ln w="57150">
            <a:solidFill>
              <a:srgbClr val="660033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660033"/>
                </a:solidFill>
              </a:rPr>
              <a:t>Собрание должно запомниться.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660033"/>
                </a:solidFill>
              </a:rPr>
              <a:t>Должно заставить задуматься.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660033"/>
                </a:solidFill>
              </a:rPr>
              <a:t>Настроить родителей на позитивный, конструктивный лад.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660033"/>
                </a:solidFill>
              </a:rPr>
              <a:t>Информация должна быть полезной, интересной и хорошо подготовленной.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660033"/>
                </a:solidFill>
              </a:rPr>
              <a:t>На каждого родителя должно хватить времени.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660033"/>
                </a:solidFill>
              </a:rPr>
              <a:t>Общение должно носить неформальный, доброжелательный характер.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660033"/>
                </a:solidFill>
              </a:rPr>
              <a:t>Родители – активные участники и партнёры.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660033"/>
                </a:solidFill>
              </a:rPr>
              <a:t>Собрание должно быть основательно подготовлено.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660033"/>
                </a:solidFill>
              </a:rPr>
              <a:t>Наличие обратной связи. Планы на дальнейшее сотрудничество.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400" b="1" smtClean="0">
              <a:solidFill>
                <a:srgbClr val="6600FF"/>
              </a:solidFill>
            </a:endParaRPr>
          </a:p>
        </p:txBody>
      </p:sp>
      <p:sp>
        <p:nvSpPr>
          <p:cNvPr id="130052" name="WordArt 4"/>
          <p:cNvSpPr>
            <a:spLocks noChangeArrowheads="1" noChangeShapeType="1" noTextEdit="1"/>
          </p:cNvSpPr>
          <p:nvPr/>
        </p:nvSpPr>
        <p:spPr bwMode="auto">
          <a:xfrm>
            <a:off x="785813" y="0"/>
            <a:ext cx="7572375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2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ПРАВИЛА ПРОВЕДЕНИЯ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РОДИТЕЛЬСКИХ СОБРАНИЙ.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nimBg="1"/>
      <p:bldP spid="1300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1143000"/>
          </a:xfrm>
          <a:solidFill>
            <a:srgbClr val="34BFC6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rgbClr val="FFFF00"/>
                </a:solidFill>
                <a:latin typeface="Monotype Corsiva" pitchFamily="66" charset="0"/>
              </a:rPr>
              <a:t>План подготовки собрания</a:t>
            </a:r>
            <a:r>
              <a:rPr lang="ru-RU" sz="3200" dirty="0">
                <a:solidFill>
                  <a:srgbClr val="FFFF0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00188"/>
            <a:ext cx="7931150" cy="46259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i="1" dirty="0">
                <a:latin typeface="Arial Black" pitchFamily="34" charset="0"/>
              </a:rPr>
              <a:t>Анкетирование родителей по теме собрания.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2400" b="1" i="1" dirty="0">
              <a:latin typeface="Arial Black" pitchFamily="34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i="1" dirty="0">
                <a:latin typeface="Arial Black" pitchFamily="34" charset="0"/>
              </a:rPr>
              <a:t>Изготовление приглашений по теме собрания.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2400" b="1" i="1" dirty="0">
              <a:latin typeface="Arial Black" pitchFamily="34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i="1" dirty="0">
                <a:latin typeface="Arial Black" pitchFamily="34" charset="0"/>
              </a:rPr>
              <a:t>Изготовление памяток с советами на тему собрания.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2400" b="1" i="1" dirty="0">
              <a:latin typeface="Arial Black" pitchFamily="34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i="1" dirty="0">
                <a:latin typeface="Arial Black" pitchFamily="34" charset="0"/>
              </a:rPr>
              <a:t>Подготовка конкурсов, выставок.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2400" b="1" i="1" dirty="0">
              <a:latin typeface="Arial Black" pitchFamily="34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i="1" dirty="0">
                <a:latin typeface="Arial Black" pitchFamily="34" charset="0"/>
              </a:rPr>
              <a:t>Запись на магнитофон и видео ответов детей.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2400" b="1" i="1" dirty="0">
              <a:latin typeface="Arial Black" pitchFamily="34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i="1" dirty="0">
                <a:latin typeface="Arial Black" pitchFamily="34" charset="0"/>
              </a:rPr>
              <a:t>Подготовка плакатов по теме собрания.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2400" i="1" dirty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sz="2400" i="1" dirty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sz="2400" i="1" dirty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8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8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8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329642" cy="3571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>
                <a:solidFill>
                  <a:srgbClr val="002060"/>
                </a:solidFill>
                <a:latin typeface="+mn-lt"/>
              </a:rPr>
              <a:t>План проведения родительского собрания</a:t>
            </a:r>
            <a:r>
              <a:rPr lang="ru-RU" sz="3600" i="1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714375"/>
            <a:ext cx="8229600" cy="5665788"/>
          </a:xfrm>
          <a:solidFill>
            <a:srgbClr val="34BFC6"/>
          </a:solidFill>
          <a:ln w="57150">
            <a:solidFill>
              <a:srgbClr val="002060"/>
            </a:solidFill>
          </a:ln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1800" b="1" i="1" smtClean="0">
                <a:solidFill>
                  <a:srgbClr val="800000"/>
                </a:solidFill>
              </a:rPr>
              <a:t>Вступление (настрой на тему предстоящего собрания).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1800" b="1" i="1" smtClean="0">
                <a:solidFill>
                  <a:srgbClr val="800000"/>
                </a:solidFill>
              </a:rPr>
              <a:t>Беседа.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1800" b="1" i="1" smtClean="0">
                <a:solidFill>
                  <a:srgbClr val="800000"/>
                </a:solidFill>
              </a:rPr>
              <a:t>Магнитофонные и видео записи.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1800" b="1" i="1" smtClean="0">
                <a:solidFill>
                  <a:srgbClr val="800000"/>
                </a:solidFill>
              </a:rPr>
              <a:t>Самоанализ.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1800" b="1" i="1" smtClean="0">
                <a:solidFill>
                  <a:srgbClr val="800000"/>
                </a:solidFill>
              </a:rPr>
              <a:t>Практическая часть.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1800" b="1" i="1" smtClean="0">
                <a:solidFill>
                  <a:srgbClr val="800000"/>
                </a:solidFill>
              </a:rPr>
              <a:t>Вручение призов, грамот за активное участие.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1800" b="1" i="1" smtClean="0">
                <a:solidFill>
                  <a:srgbClr val="800000"/>
                </a:solidFill>
              </a:rPr>
              <a:t>«Острое блюдо» -короткие вопросы 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1800" b="1" i="1" smtClean="0">
                <a:solidFill>
                  <a:srgbClr val="800000"/>
                </a:solidFill>
              </a:rPr>
              <a:t>Мудрые мысли –карточки с пословицами, поговорками и высказываниями великих людей.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ru-RU" sz="2400" i="1" smtClean="0">
              <a:solidFill>
                <a:srgbClr val="8000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400" i="1" smtClean="0">
              <a:solidFill>
                <a:srgbClr val="800000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ru-RU" sz="2400" i="1" smtClean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0063" y="3643313"/>
            <a:ext cx="7920037" cy="2571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AutoNum type="arabicPeriod" startAt="9"/>
              <a:defRPr/>
            </a:pPr>
            <a:r>
              <a:rPr lang="ru-RU" b="1" i="1" dirty="0">
                <a:solidFill>
                  <a:srgbClr val="800000"/>
                </a:solidFill>
                <a:latin typeface="+mn-lt"/>
              </a:rPr>
              <a:t>Работа с памятками; обсуждение предложенных советов.</a:t>
            </a:r>
          </a:p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AutoNum type="arabicPeriod" startAt="9"/>
              <a:defRPr/>
            </a:pPr>
            <a:r>
              <a:rPr lang="ru-RU" b="1" i="1" dirty="0" err="1">
                <a:solidFill>
                  <a:srgbClr val="800000"/>
                </a:solidFill>
                <a:latin typeface="+mn-lt"/>
              </a:rPr>
              <a:t>Инсценирование</a:t>
            </a:r>
            <a:r>
              <a:rPr lang="ru-RU" b="1" i="1" dirty="0">
                <a:solidFill>
                  <a:srgbClr val="800000"/>
                </a:solidFill>
                <a:latin typeface="+mn-lt"/>
              </a:rPr>
              <a:t> ситуаций из практики воспитания детей.</a:t>
            </a:r>
          </a:p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AutoNum type="arabicPeriod" startAt="9"/>
              <a:defRPr/>
            </a:pPr>
            <a:r>
              <a:rPr lang="ru-RU" b="1" i="1" dirty="0">
                <a:solidFill>
                  <a:srgbClr val="800000"/>
                </a:solidFill>
                <a:latin typeface="+mn-lt"/>
              </a:rPr>
              <a:t>Конкурс на лучшее название.</a:t>
            </a:r>
          </a:p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AutoNum type="arabicPeriod" startAt="9"/>
              <a:defRPr/>
            </a:pPr>
            <a:r>
              <a:rPr lang="ru-RU" b="1" i="1" dirty="0">
                <a:solidFill>
                  <a:srgbClr val="800000"/>
                </a:solidFill>
                <a:latin typeface="+mn-lt"/>
              </a:rPr>
              <a:t>ОКНО – очень короткие новости.</a:t>
            </a:r>
          </a:p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AutoNum type="arabicPeriod" startAt="9"/>
              <a:defRPr/>
            </a:pPr>
            <a:r>
              <a:rPr lang="ru-RU" b="1" i="1" dirty="0">
                <a:solidFill>
                  <a:srgbClr val="800000"/>
                </a:solidFill>
                <a:latin typeface="+mn-lt"/>
              </a:rPr>
              <a:t>Слово – эстафета.</a:t>
            </a:r>
          </a:p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AutoNum type="arabicPeriod" startAt="9"/>
              <a:defRPr/>
            </a:pPr>
            <a:r>
              <a:rPr lang="ru-RU" b="1" i="1" dirty="0">
                <a:solidFill>
                  <a:srgbClr val="800000"/>
                </a:solidFill>
                <a:latin typeface="+mn-lt"/>
              </a:rPr>
              <a:t>Подведение итогов.</a:t>
            </a:r>
          </a:p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AutoNum type="arabicPeriod" startAt="9"/>
              <a:defRPr/>
            </a:pPr>
            <a:r>
              <a:rPr lang="ru-RU" b="1" i="1" dirty="0">
                <a:solidFill>
                  <a:srgbClr val="800000"/>
                </a:solidFill>
                <a:latin typeface="+mn-lt"/>
              </a:rPr>
              <a:t>Заключительный этап собрания.</a:t>
            </a:r>
          </a:p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AutoNum type="arabicPeriod" startAt="9"/>
              <a:defRPr/>
            </a:pPr>
            <a:endParaRPr lang="ru-RU" sz="2400" i="1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uiExpand="1" build="p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ТЕМАТИКА</a:t>
            </a:r>
            <a:endParaRPr lang="ru-RU" dirty="0"/>
          </a:p>
        </p:txBody>
      </p:sp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500063" y="1343025"/>
            <a:ext cx="8215312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900">
              <a:cs typeface="Arial" charset="0"/>
            </a:endParaRPr>
          </a:p>
          <a:p>
            <a:pPr algn="just" eaLnBrk="0" hangingPunct="0">
              <a:buFontTx/>
              <a:buChar char="-"/>
            </a:pPr>
            <a:r>
              <a:rPr lang="ru-RU" sz="2800" b="1" u="sng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для первой группы:</a:t>
            </a:r>
            <a:r>
              <a:rPr lang="ru-RU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algn="just" eaLnBrk="0" hangingPunct="0"/>
            <a:r>
              <a:rPr lang="ru-RU" sz="28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«Игра – не забава» 1 младшая группа;</a:t>
            </a:r>
          </a:p>
          <a:p>
            <a:pPr algn="just" eaLnBrk="0" hangingPunct="0"/>
            <a:endParaRPr lang="ru-RU" sz="2800" b="1">
              <a:cs typeface="Arial" charset="0"/>
            </a:endParaRPr>
          </a:p>
          <a:p>
            <a:pPr algn="just" eaLnBrk="0" hangingPunct="0">
              <a:buFontTx/>
              <a:buChar char="-"/>
            </a:pPr>
            <a:r>
              <a:rPr lang="ru-RU" sz="2800" b="1" u="sng">
                <a:latin typeface="Courier New" pitchFamily="49" charset="0"/>
                <a:cs typeface="Times New Roman" pitchFamily="18" charset="0"/>
              </a:rPr>
              <a:t>для второй группы:</a:t>
            </a:r>
          </a:p>
          <a:p>
            <a:pPr eaLnBrk="0" hangingPunct="0"/>
            <a:r>
              <a:rPr lang="ru-RU" sz="2800" b="1">
                <a:latin typeface="Courier New" pitchFamily="49" charset="0"/>
                <a:cs typeface="Times New Roman" pitchFamily="18" charset="0"/>
              </a:rPr>
              <a:t> «Мужское воспитание (собрание отцов) средняя группа;</a:t>
            </a:r>
          </a:p>
          <a:p>
            <a:pPr algn="just" eaLnBrk="0" hangingPunct="0"/>
            <a:endParaRPr lang="ru-RU" sz="2800" b="1">
              <a:cs typeface="Arial" charset="0"/>
            </a:endParaRPr>
          </a:p>
          <a:p>
            <a:pPr algn="just" eaLnBrk="0" hangingPunct="0">
              <a:buFontTx/>
              <a:buChar char="-"/>
            </a:pPr>
            <a:r>
              <a:rPr lang="ru-RU" sz="2800" b="1" u="sng">
                <a:latin typeface="Courier New" pitchFamily="49" charset="0"/>
                <a:cs typeface="Times New Roman" pitchFamily="18" charset="0"/>
              </a:rPr>
              <a:t>для третьей группы:</a:t>
            </a:r>
          </a:p>
          <a:p>
            <a:pPr eaLnBrk="0" hangingPunct="0">
              <a:buFontTx/>
              <a:buChar char="-"/>
            </a:pPr>
            <a:r>
              <a:rPr lang="ru-RU" sz="2800" b="1">
                <a:latin typeface="Courier New" pitchFamily="49" charset="0"/>
                <a:cs typeface="Times New Roman" pitchFamily="18" charset="0"/>
              </a:rPr>
              <a:t> «Готовимся к школе вместе» подготовительная к школе группа</a:t>
            </a:r>
            <a:endParaRPr lang="ru-RU" sz="28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4156" y="0"/>
            <a:ext cx="841570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ПОКАЗАТЕЛИ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ЭФФЕКТИВНОЙ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РАБОТЫ Д/С С СЕМЬЁЙ: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(Дуброва В.П.)</a:t>
            </a:r>
          </a:p>
        </p:txBody>
      </p:sp>
      <p:sp>
        <p:nvSpPr>
          <p:cNvPr id="39938" name="TextBox 6"/>
          <p:cNvSpPr txBox="1">
            <a:spLocks noChangeArrowheads="1"/>
          </p:cNvSpPr>
          <p:nvPr/>
        </p:nvSpPr>
        <p:spPr bwMode="auto">
          <a:xfrm>
            <a:off x="-66675" y="2143125"/>
            <a:ext cx="9210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>
                <a:latin typeface="Times New Roman" pitchFamily="18" charset="0"/>
              </a:rPr>
              <a:t> появление у родителей интереса к содержанию занятий;</a:t>
            </a:r>
          </a:p>
        </p:txBody>
      </p:sp>
      <p:sp>
        <p:nvSpPr>
          <p:cNvPr id="39939" name="TextBox 7"/>
          <p:cNvSpPr txBox="1">
            <a:spLocks noChangeArrowheads="1"/>
          </p:cNvSpPr>
          <p:nvPr/>
        </p:nvSpPr>
        <p:spPr bwMode="auto">
          <a:xfrm>
            <a:off x="0" y="2643188"/>
            <a:ext cx="86439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>
                <a:latin typeface="Times New Roman" pitchFamily="18" charset="0"/>
              </a:rPr>
              <a:t> возникновение дискуссий по инициативе самих</a:t>
            </a:r>
          </a:p>
          <a:p>
            <a:r>
              <a:rPr lang="ru-RU" sz="2800">
                <a:latin typeface="Times New Roman" pitchFamily="18" charset="0"/>
              </a:rPr>
              <a:t> родителей;</a:t>
            </a:r>
          </a:p>
        </p:txBody>
      </p:sp>
      <p:sp>
        <p:nvSpPr>
          <p:cNvPr id="39940" name="TextBox 8"/>
          <p:cNvSpPr txBox="1">
            <a:spLocks noChangeArrowheads="1"/>
          </p:cNvSpPr>
          <p:nvPr/>
        </p:nvSpPr>
        <p:spPr bwMode="auto">
          <a:xfrm>
            <a:off x="0" y="3500438"/>
            <a:ext cx="8072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>
                <a:latin typeface="Times New Roman" pitchFamily="18" charset="0"/>
              </a:rPr>
              <a:t> увеличение количества вопросов к педагогу, касающихся формирования личности ребенка, его внутреннего мира;</a:t>
            </a:r>
          </a:p>
        </p:txBody>
      </p:sp>
      <p:sp>
        <p:nvSpPr>
          <p:cNvPr id="39941" name="TextBox 9"/>
          <p:cNvSpPr txBox="1">
            <a:spLocks noChangeArrowheads="1"/>
          </p:cNvSpPr>
          <p:nvPr/>
        </p:nvSpPr>
        <p:spPr bwMode="auto">
          <a:xfrm>
            <a:off x="1285875" y="5286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9942" name="TextBox 16"/>
          <p:cNvSpPr txBox="1">
            <a:spLocks noChangeArrowheads="1"/>
          </p:cNvSpPr>
          <p:nvPr/>
        </p:nvSpPr>
        <p:spPr bwMode="auto">
          <a:xfrm>
            <a:off x="0" y="4786313"/>
            <a:ext cx="9001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>
                <a:latin typeface="Times New Roman" pitchFamily="18" charset="0"/>
              </a:rPr>
              <a:t> размышление родителей о правильности используемых ими методов;</a:t>
            </a:r>
          </a:p>
        </p:txBody>
      </p:sp>
      <p:sp>
        <p:nvSpPr>
          <p:cNvPr id="39943" name="TextBox 17"/>
          <p:cNvSpPr txBox="1">
            <a:spLocks noChangeArrowheads="1"/>
          </p:cNvSpPr>
          <p:nvPr/>
        </p:nvSpPr>
        <p:spPr bwMode="auto">
          <a:xfrm>
            <a:off x="0" y="5715000"/>
            <a:ext cx="7643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>
                <a:latin typeface="Times New Roman" pitchFamily="18" charset="0"/>
              </a:rPr>
              <a:t> повышение активности родителей при анализе педагогических  ситуаций.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39940" grpId="0"/>
      <p:bldP spid="39942" grpId="0"/>
      <p:bldP spid="399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8625" y="571500"/>
            <a:ext cx="8258175" cy="6000750"/>
          </a:xfrm>
          <a:solidFill>
            <a:srgbClr val="34BFC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C00000"/>
                </a:solidFill>
                <a:latin typeface="Arial" charset="0"/>
                <a:ea typeface="Aharoni"/>
                <a:cs typeface="Aharoni"/>
              </a:rPr>
              <a:t>«</a:t>
            </a:r>
            <a:r>
              <a:rPr lang="ru-RU" sz="3600" b="1" i="1" smtClean="0">
                <a:solidFill>
                  <a:srgbClr val="C00000"/>
                </a:solidFill>
                <a:latin typeface="Arial" charset="0"/>
                <a:ea typeface="Aharoni"/>
                <a:cs typeface="Aharoni"/>
              </a:rPr>
              <a:t>Наши дети – это наша старость.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>
                <a:solidFill>
                  <a:srgbClr val="C00000"/>
                </a:solidFill>
                <a:latin typeface="Arial" charset="0"/>
                <a:ea typeface="Aharoni"/>
                <a:cs typeface="Aharoni"/>
              </a:rPr>
              <a:t> Правильное воспитание – это наша счастливая старость, плохое воспитание – это наше горе, это наши слёзы. Наша вина перед другими людьми, перед всей страной.»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>
                <a:solidFill>
                  <a:srgbClr val="C00000"/>
                </a:solidFill>
                <a:latin typeface="Arial" charset="0"/>
                <a:ea typeface="Aharoni"/>
                <a:cs typeface="Aharoni"/>
              </a:rPr>
              <a:t>                                           А.С.Макаренко.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C00000"/>
                </a:solidFill>
                <a:latin typeface="Arial" charset="0"/>
                <a:ea typeface="Aharoni"/>
                <a:cs typeface="Aharoni"/>
              </a:rPr>
              <a:t>                       </a:t>
            </a:r>
            <a:r>
              <a:rPr lang="ru-RU" sz="3600" b="1" smtClean="0">
                <a:solidFill>
                  <a:srgbClr val="6600FF"/>
                </a:solidFill>
                <a:latin typeface="Arial" charset="0"/>
                <a:ea typeface="Aharoni"/>
                <a:cs typeface="Aharoni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131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13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13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1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1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1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1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1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1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1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1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1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101092"/>
                </a:solidFill>
                <a:latin typeface="Comic Sans MS" pitchFamily="66" charset="0"/>
              </a:rPr>
              <a:t>СПАСИБО</a:t>
            </a:r>
            <a:r>
              <a:rPr lang="ru-RU" dirty="0" smtClean="0">
                <a:solidFill>
                  <a:srgbClr val="101092"/>
                </a:solidFill>
              </a:rPr>
              <a:t> </a:t>
            </a:r>
            <a:r>
              <a:rPr lang="ru-RU" dirty="0" smtClean="0">
                <a:solidFill>
                  <a:srgbClr val="101092"/>
                </a:solidFill>
                <a:latin typeface="Comic Sans MS" pitchFamily="66" charset="0"/>
              </a:rPr>
              <a:t>ЗА ВНИМАНИЕ!</a:t>
            </a:r>
            <a:endParaRPr lang="ru-RU" dirty="0">
              <a:solidFill>
                <a:srgbClr val="101092"/>
              </a:solidFill>
              <a:latin typeface="Comic Sans MS" pitchFamily="66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85970" y="2000240"/>
          <a:ext cx="881518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3000375" y="400050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19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уточнить, обобщить знания  о нормативно – правовом обеспечении взаимодействия ДОУ с родителями;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обобщить, расширить  знания  о формах, методах, направлениях и содержании работы с родителями в ДОУ по различным направлениям детской деятельности;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активизировать  по использованию нетрадиционных форм взаимодействия с родителями в ДОУ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активизировать деятельность педагогов  по обобщению, распространению и внедрению в практическую работу опыт коллег из других ДОУ.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229600" cy="5545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3600" dirty="0">
                <a:solidFill>
                  <a:srgbClr val="0000FF"/>
                </a:solidFill>
              </a:rPr>
              <a:t>«Какими бы прекрасными ни были наши дошкольные учреждения,</a:t>
            </a:r>
            <a:br>
              <a:rPr lang="ru-RU" sz="3600" dirty="0">
                <a:solidFill>
                  <a:srgbClr val="0000FF"/>
                </a:solidFill>
              </a:rPr>
            </a:br>
            <a:r>
              <a:rPr lang="ru-RU" sz="3600" dirty="0">
                <a:solidFill>
                  <a:srgbClr val="0000FF"/>
                </a:solidFill>
              </a:rPr>
              <a:t>самыми главными мастерами, формирующими разум,</a:t>
            </a:r>
            <a:br>
              <a:rPr lang="ru-RU" sz="3600" dirty="0">
                <a:solidFill>
                  <a:srgbClr val="0000FF"/>
                </a:solidFill>
              </a:rPr>
            </a:br>
            <a:r>
              <a:rPr lang="ru-RU" sz="3600" dirty="0">
                <a:solidFill>
                  <a:srgbClr val="0000FF"/>
                </a:solidFill>
              </a:rPr>
              <a:t>мысли малышей, являются мать и отец».</a:t>
            </a:r>
            <a:r>
              <a:rPr lang="ru-RU" sz="3200" dirty="0">
                <a:solidFill>
                  <a:srgbClr val="0000FF"/>
                </a:solidFill>
              </a:rPr>
              <a:t/>
            </a:r>
            <a:br>
              <a:rPr lang="ru-RU" sz="3200" dirty="0">
                <a:solidFill>
                  <a:srgbClr val="0000FF"/>
                </a:solidFill>
              </a:rPr>
            </a:br>
            <a:r>
              <a:rPr lang="ru-RU" sz="3200" dirty="0">
                <a:solidFill>
                  <a:srgbClr val="0000FF"/>
                </a:solidFill>
              </a:rPr>
              <a:t>                                                        </a:t>
            </a:r>
            <a:r>
              <a:rPr lang="ru-RU" sz="3600" dirty="0">
                <a:solidFill>
                  <a:srgbClr val="0000FF"/>
                </a:solidFill>
              </a:rPr>
              <a:t/>
            </a:r>
            <a:br>
              <a:rPr lang="ru-RU" sz="3600" dirty="0">
                <a:solidFill>
                  <a:srgbClr val="0000FF"/>
                </a:solidFill>
              </a:rPr>
            </a:br>
            <a:r>
              <a:rPr lang="ru-RU" sz="3600" dirty="0">
                <a:solidFill>
                  <a:srgbClr val="0000FF"/>
                </a:solidFill>
              </a:rPr>
              <a:t>               </a:t>
            </a:r>
            <a:br>
              <a:rPr lang="ru-RU" sz="3600" dirty="0">
                <a:solidFill>
                  <a:srgbClr val="0000FF"/>
                </a:solidFill>
              </a:rPr>
            </a:br>
            <a:r>
              <a:rPr lang="ru-RU" sz="3600" dirty="0">
                <a:solidFill>
                  <a:srgbClr val="0000FF"/>
                </a:solidFill>
              </a:rPr>
              <a:t>                      </a:t>
            </a:r>
            <a:r>
              <a:rPr lang="ru-RU" sz="3600" dirty="0" smtClean="0">
                <a:solidFill>
                  <a:srgbClr val="0000FF"/>
                </a:solidFill>
              </a:rPr>
              <a:t> </a:t>
            </a:r>
            <a:r>
              <a:rPr lang="ru-RU" sz="3600" dirty="0">
                <a:solidFill>
                  <a:srgbClr val="0000FF"/>
                </a:solidFill>
              </a:rPr>
              <a:t>В. А.Сухомлинский.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288" y="571500"/>
            <a:ext cx="8391525" cy="5643563"/>
          </a:xfrm>
          <a:prstGeom prst="rect">
            <a:avLst/>
          </a:prstGeom>
          <a:solidFill>
            <a:srgbClr val="34BFC6"/>
          </a:solidFill>
          <a:ln w="5715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4400" b="1" i="1" dirty="0">
              <a:solidFill>
                <a:srgbClr val="660066"/>
              </a:solidFill>
              <a:latin typeface="+mn-lt"/>
            </a:endParaRP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400" b="1" i="1" dirty="0">
                <a:solidFill>
                  <a:srgbClr val="660066"/>
                </a:solidFill>
                <a:latin typeface="+mn-lt"/>
              </a:rPr>
              <a:t>«Вопрос о работе с родителями – это большой и важный </a:t>
            </a: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400" b="1" i="1" dirty="0">
                <a:solidFill>
                  <a:srgbClr val="660066"/>
                </a:solidFill>
                <a:latin typeface="+mn-lt"/>
              </a:rPr>
              <a:t>вопрос. Тут надо заботиться об уровне знаний самих </a:t>
            </a: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400" b="1" i="1" dirty="0">
                <a:solidFill>
                  <a:srgbClr val="660066"/>
                </a:solidFill>
                <a:latin typeface="+mn-lt"/>
              </a:rPr>
              <a:t>родителей, о помощи им, их практике в детских садах,</a:t>
            </a: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400" b="1" i="1" dirty="0">
                <a:solidFill>
                  <a:srgbClr val="660066"/>
                </a:solidFill>
                <a:latin typeface="+mn-lt"/>
              </a:rPr>
              <a:t>привлечения их к этой работе… поэтому необходимо как </a:t>
            </a: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400" b="1" i="1" dirty="0">
                <a:solidFill>
                  <a:srgbClr val="660066"/>
                </a:solidFill>
                <a:latin typeface="+mn-lt"/>
              </a:rPr>
              <a:t>можно лучше организовывать взаимодействие детского </a:t>
            </a: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400" b="1" i="1" dirty="0">
                <a:solidFill>
                  <a:srgbClr val="660066"/>
                </a:solidFill>
                <a:latin typeface="+mn-lt"/>
              </a:rPr>
              <a:t>сада и семьи по воспитанию детей. В их сотрудничестве, </a:t>
            </a: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400" b="1" i="1" dirty="0">
                <a:solidFill>
                  <a:srgbClr val="660066"/>
                </a:solidFill>
                <a:latin typeface="+mn-lt"/>
              </a:rPr>
              <a:t>в обоюдной заботе и ответственности – огромная сила».</a:t>
            </a: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4400" b="1" i="1" dirty="0">
              <a:solidFill>
                <a:srgbClr val="660066"/>
              </a:solidFill>
              <a:latin typeface="+mn-lt"/>
            </a:endParaRP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400" b="1" i="1" dirty="0">
                <a:solidFill>
                  <a:srgbClr val="660066"/>
                </a:solidFill>
                <a:latin typeface="+mn-lt"/>
              </a:rPr>
              <a:t>                                                              Н. К. Крупская.</a:t>
            </a: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4400" i="1" dirty="0">
              <a:solidFill>
                <a:srgbClr val="800080"/>
              </a:solidFill>
              <a:latin typeface="+mn-lt"/>
            </a:endParaRP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400" i="1" dirty="0">
              <a:solidFill>
                <a:srgbClr val="800080"/>
              </a:solidFill>
              <a:latin typeface="+mn-lt"/>
            </a:endParaRP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400" b="1" i="1" dirty="0">
              <a:solidFill>
                <a:srgbClr val="800080"/>
              </a:solidFill>
              <a:latin typeface="+mn-lt"/>
            </a:endParaRP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400" b="1" i="1" dirty="0">
                <a:solidFill>
                  <a:srgbClr val="660066"/>
                </a:solidFill>
                <a:latin typeface="+mn-lt"/>
              </a:rPr>
              <a:t>«Самое главное назначение детского сада в том, чтобы </a:t>
            </a: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400" b="1" i="1" dirty="0">
                <a:solidFill>
                  <a:srgbClr val="660066"/>
                </a:solidFill>
                <a:latin typeface="+mn-lt"/>
              </a:rPr>
              <a:t>дать ребёнку возможность общаться и играть со </a:t>
            </a: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400" b="1" i="1" dirty="0">
                <a:solidFill>
                  <a:srgbClr val="660066"/>
                </a:solidFill>
                <a:latin typeface="+mn-lt"/>
              </a:rPr>
              <a:t>сверстниками. И каким бы ни был детский сад хорошим </a:t>
            </a: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400" b="1" i="1" dirty="0">
                <a:solidFill>
                  <a:srgbClr val="660066"/>
                </a:solidFill>
                <a:latin typeface="+mn-lt"/>
              </a:rPr>
              <a:t>дополнением вашему дому, не допускайте непоправимую </a:t>
            </a: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400" b="1" i="1" dirty="0">
                <a:solidFill>
                  <a:srgbClr val="660066"/>
                </a:solidFill>
                <a:latin typeface="+mn-lt"/>
              </a:rPr>
              <a:t>ошибку – не считайте, что он заменяет семью».</a:t>
            </a: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4400" b="1" i="1" dirty="0">
              <a:solidFill>
                <a:srgbClr val="660066"/>
              </a:solidFill>
              <a:latin typeface="+mn-lt"/>
            </a:endParaRP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400" b="1" i="1" dirty="0">
                <a:solidFill>
                  <a:srgbClr val="660066"/>
                </a:solidFill>
                <a:latin typeface="+mn-lt"/>
              </a:rPr>
              <a:t>                                                                    </a:t>
            </a:r>
            <a:r>
              <a:rPr lang="ru-RU" sz="4400" b="1" i="1" dirty="0" err="1">
                <a:solidFill>
                  <a:srgbClr val="660066"/>
                </a:solidFill>
                <a:latin typeface="+mn-lt"/>
              </a:rPr>
              <a:t>Аллан</a:t>
            </a:r>
            <a:r>
              <a:rPr lang="ru-RU" sz="4400" b="1" i="1" dirty="0">
                <a:solidFill>
                  <a:srgbClr val="660066"/>
                </a:solidFill>
                <a:latin typeface="+mn-lt"/>
              </a:rPr>
              <a:t> </a:t>
            </a:r>
            <a:r>
              <a:rPr lang="ru-RU" sz="4400" b="1" i="1" dirty="0" err="1">
                <a:solidFill>
                  <a:srgbClr val="660066"/>
                </a:solidFill>
                <a:latin typeface="+mn-lt"/>
              </a:rPr>
              <a:t>Фромм</a:t>
            </a:r>
            <a:r>
              <a:rPr lang="ru-RU" sz="4400" b="1" i="1" dirty="0">
                <a:solidFill>
                  <a:srgbClr val="660066"/>
                </a:solidFill>
                <a:latin typeface="+mn-lt"/>
              </a:rPr>
              <a:t>.</a:t>
            </a:r>
          </a:p>
          <a:p>
            <a:pPr marL="548640" indent="-41148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400" b="1" i="1" dirty="0">
                <a:solidFill>
                  <a:srgbClr val="660066"/>
                </a:solidFill>
                <a:latin typeface="+mn-lt"/>
              </a:rPr>
              <a:t>                                                        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4400" b="1" i="1" dirty="0">
              <a:solidFill>
                <a:srgbClr val="80008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14375" y="793750"/>
            <a:ext cx="7929563" cy="830263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457200" algn="l"/>
              </a:tabLst>
              <a:defRPr/>
            </a:pP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Преодолеть авторитаризм и увидеть мир с позиции ребёнка; 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14375" y="2057400"/>
            <a:ext cx="7929563" cy="830263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457200" algn="l"/>
              </a:tabLst>
              <a:defRPr/>
            </a:pP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Достичь понимания того, что нельзя ребёнка сравнивать с другими детьми; 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14375" y="3349625"/>
            <a:ext cx="7929563" cy="87947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b="1">
                <a:solidFill>
                  <a:srgbClr val="C4E1F2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Узнать сильные и слабые стороны </a:t>
            </a:r>
          </a:p>
          <a:p>
            <a:pPr algn="just">
              <a:tabLst>
                <a:tab pos="457200" algn="l"/>
              </a:tabLst>
            </a:pPr>
            <a:r>
              <a:rPr lang="ru-RU" sz="2400" b="1">
                <a:solidFill>
                  <a:srgbClr val="C4E1F2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развития ребёнка и учитывать их; </a:t>
            </a:r>
            <a:endParaRPr lang="ru-RU" sz="2400" b="1">
              <a:solidFill>
                <a:srgbClr val="C4E1F2"/>
              </a:solidFill>
              <a:latin typeface="Arial Black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14375" y="4633913"/>
            <a:ext cx="8001000" cy="51435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b="1">
                <a:solidFill>
                  <a:srgbClr val="C4E1F2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Быть эмоциональной поддержкой ребёнку. </a:t>
            </a:r>
            <a:endParaRPr lang="ru-RU" sz="2400" b="1">
              <a:solidFill>
                <a:srgbClr val="C4E1F2"/>
              </a:solidFill>
              <a:latin typeface="Arial Black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  <p:bldP spid="27652" grpId="0" animBg="1"/>
      <p:bldP spid="276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1628775"/>
            <a:ext cx="8229600" cy="4525963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Закон  РФ «Об образовании».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400" i="1" dirty="0">
              <a:solidFill>
                <a:srgbClr val="D60093"/>
              </a:solidFill>
              <a:latin typeface="+mn-lt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Концепция дошкольного воспитания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400" i="1" dirty="0">
              <a:solidFill>
                <a:srgbClr val="D60093"/>
              </a:solidFill>
              <a:latin typeface="+mn-lt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Семейный кодекс РФ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ru-RU" sz="2400" i="1" dirty="0">
              <a:solidFill>
                <a:srgbClr val="D60093"/>
              </a:solidFill>
              <a:latin typeface="+mn-lt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Положение о дошкольном образовательном учреждении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400" i="1" dirty="0">
              <a:solidFill>
                <a:srgbClr val="D60093"/>
              </a:solidFill>
              <a:latin typeface="+mn-lt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Международная декларация по правам ребёнка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ru-RU" sz="2400" i="1" dirty="0">
              <a:solidFill>
                <a:srgbClr val="D60093"/>
              </a:solidFill>
              <a:latin typeface="+mn-lt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400" i="1" dirty="0">
              <a:solidFill>
                <a:srgbClr val="D60093"/>
              </a:solidFill>
              <a:latin typeface="+mn-lt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400" i="1" dirty="0">
              <a:solidFill>
                <a:srgbClr val="D60093"/>
              </a:solidFill>
              <a:latin typeface="+mn-lt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ru-RU" sz="2400" i="1" dirty="0">
              <a:solidFill>
                <a:srgbClr val="D60093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52"/>
            <a:ext cx="8286808" cy="120032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НОРМАТИВНО – ПРАВОВОВОЕ ОБЕСПЕЧЕНИЕ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71480"/>
            <a:ext cx="857255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ДЕЛОВАЯ ИГРА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1188" y="1916113"/>
            <a:ext cx="8001000" cy="2071687"/>
          </a:xfrm>
          <a:prstGeom prst="flowChartAlternateProcess">
            <a:avLst/>
          </a:prstGeom>
          <a:solidFill>
            <a:srgbClr val="34B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1 часть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Педагогический словарь</a:t>
            </a:r>
          </a:p>
        </p:txBody>
      </p:sp>
      <p:pic>
        <p:nvPicPr>
          <p:cNvPr id="21509" name="Picture 5" descr="MCj044022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292600"/>
            <a:ext cx="2447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714375" y="1071563"/>
            <a:ext cx="8001000" cy="2071687"/>
          </a:xfrm>
          <a:prstGeom prst="flowChartAlternateProcess">
            <a:avLst/>
          </a:prstGeom>
          <a:solidFill>
            <a:srgbClr val="34B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2 часть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Педагогический диктант</a:t>
            </a:r>
          </a:p>
        </p:txBody>
      </p:sp>
      <p:pic>
        <p:nvPicPr>
          <p:cNvPr id="22532" name="Picture 4" descr="MCj044133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213100"/>
            <a:ext cx="41052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329</TotalTime>
  <Words>992</Words>
  <Application>Microsoft Office PowerPoint</Application>
  <PresentationFormat>Экран (4:3)</PresentationFormat>
  <Paragraphs>205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Презентация PowerPoint</vt:lpstr>
      <vt:lpstr>Презентация PowerPoint</vt:lpstr>
      <vt:lpstr>ЗАДАЧИ:</vt:lpstr>
      <vt:lpstr> «Какими бы прекрасными ни были наши дошкольные учреждения, самыми главными мастерами, формирующими разум, мысли малышей, являются мать и отец».                                                                                                 В. А.Сухомлинский.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ПРОЕКТОВ РАБОТЫ С РОДИТЕЛЯМИ.</vt:lpstr>
      <vt:lpstr>Презентация PowerPoint</vt:lpstr>
      <vt:lpstr>Презентация PowerPoint</vt:lpstr>
      <vt:lpstr>ПСИХОЛОГИЧЕСКИЙ ПРАКТИКУМ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подготовки собрания.</vt:lpstr>
      <vt:lpstr>План проведения родительского собрания.</vt:lpstr>
      <vt:lpstr>ТЕМАТИКА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 2</dc:creator>
  <cp:lastModifiedBy>ACER</cp:lastModifiedBy>
  <cp:revision>21</cp:revision>
  <dcterms:created xsi:type="dcterms:W3CDTF">2010-01-26T14:20:21Z</dcterms:created>
  <dcterms:modified xsi:type="dcterms:W3CDTF">2017-10-15T11:49:48Z</dcterms:modified>
</cp:coreProperties>
</file>